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83" r:id="rId17"/>
    <p:sldId id="284" r:id="rId18"/>
    <p:sldId id="290" r:id="rId19"/>
    <p:sldId id="289" r:id="rId20"/>
    <p:sldId id="288" r:id="rId21"/>
    <p:sldId id="287" r:id="rId22"/>
    <p:sldId id="285" r:id="rId23"/>
    <p:sldId id="282" r:id="rId24"/>
  </p:sldIdLst>
  <p:sldSz cx="18288000" cy="10287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rial Black" panose="020B0A04020102020204" pitchFamily="34" charset="0"/>
      <p:bold r:id="rId30"/>
    </p:embeddedFont>
    <p:embeddedFont>
      <p:font typeface="Nunito Bold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B695D-B897-4256-A14A-612274F6E84E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F21AC-AC63-4DD9-B640-78FCF3CA7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4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F21AC-AC63-4DD9-B640-78FCF3CA7D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1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9326" y="0"/>
            <a:ext cx="20507325" cy="10287000"/>
            <a:chOff x="0" y="0"/>
            <a:chExt cx="27343100" cy="13716000"/>
          </a:xfrm>
          <a:solidFill>
            <a:schemeClr val="tx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-576611" y="8353252"/>
            <a:ext cx="19974273" cy="1420979"/>
            <a:chOff x="0" y="0"/>
            <a:chExt cx="5260714" cy="3742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60714" cy="374250"/>
            </a:xfrm>
            <a:custGeom>
              <a:avLst/>
              <a:gdLst/>
              <a:ahLst/>
              <a:cxnLst/>
              <a:rect l="l" t="t" r="r" b="b"/>
              <a:pathLst>
                <a:path w="5260714" h="374250">
                  <a:moveTo>
                    <a:pt x="0" y="0"/>
                  </a:moveTo>
                  <a:lnTo>
                    <a:pt x="5260714" y="0"/>
                  </a:lnTo>
                  <a:lnTo>
                    <a:pt x="5260714" y="374250"/>
                  </a:lnTo>
                  <a:lnTo>
                    <a:pt x="0" y="374250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260714" cy="412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-576611" y="-266700"/>
            <a:ext cx="14029827" cy="3592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620"/>
              </a:lnSpc>
            </a:pPr>
            <a:r>
              <a:rPr lang="en-US" sz="9600" b="1" dirty="0">
                <a:solidFill>
                  <a:srgbClr val="92D050"/>
                </a:solidFill>
              </a:rPr>
              <a:t>WordPress</a:t>
            </a:r>
            <a:r>
              <a:rPr lang="en-US" sz="9600" b="1" dirty="0" smtClean="0">
                <a:solidFill>
                  <a:srgbClr val="92D050"/>
                </a:solidFill>
              </a:rPr>
              <a:t> Course</a:t>
            </a:r>
          </a:p>
          <a:p>
            <a:pPr algn="ctr">
              <a:lnSpc>
                <a:spcPts val="14620"/>
              </a:lnSpc>
            </a:pPr>
            <a:r>
              <a:rPr lang="en-US" sz="9600" b="1" dirty="0" smtClean="0">
                <a:solidFill>
                  <a:srgbClr val="92D050"/>
                </a:solidFill>
              </a:rPr>
              <a:t> Outline</a:t>
            </a:r>
            <a:endParaRPr lang="en-US" sz="96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-51262" y="6757360"/>
            <a:ext cx="9907094" cy="745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4"/>
              </a:lnSpc>
            </a:pPr>
            <a:r>
              <a:rPr lang="en-US" sz="6600" b="1" dirty="0">
                <a:solidFill>
                  <a:srgbClr val="92D050"/>
                </a:solidFill>
              </a:rPr>
              <a:t>Introduction to WordPress</a:t>
            </a:r>
            <a:endParaRPr lang="en-US" sz="6600" b="1" dirty="0">
              <a:solidFill>
                <a:srgbClr val="92D050"/>
              </a:solidFill>
              <a:latin typeface="Nunito Bol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8637468"/>
            <a:ext cx="72265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Website : www.tsindamedia.com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10953112" y="8609570"/>
            <a:ext cx="4867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Tel : +250 798 873 226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304800" y="3434215"/>
            <a:ext cx="944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Instructor </a:t>
            </a:r>
            <a:r>
              <a:rPr lang="en-US" sz="4000" dirty="0">
                <a:solidFill>
                  <a:schemeClr val="bg1"/>
                </a:solidFill>
              </a:rPr>
              <a:t>Name: </a:t>
            </a:r>
            <a:r>
              <a:rPr lang="en-US" sz="4000" dirty="0" err="1">
                <a:solidFill>
                  <a:srgbClr val="92D050"/>
                </a:solidFill>
              </a:rPr>
              <a:t>Nshimiyimana</a:t>
            </a:r>
            <a:r>
              <a:rPr lang="en-US" sz="4000" dirty="0">
                <a:solidFill>
                  <a:srgbClr val="92D050"/>
                </a:solidFill>
              </a:rPr>
              <a:t> Christophe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7922" y="4311007"/>
            <a:ext cx="8557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Location : </a:t>
            </a:r>
            <a:r>
              <a:rPr lang="en-US" sz="4000" b="1" dirty="0">
                <a:solidFill>
                  <a:srgbClr val="92D050"/>
                </a:solidFill>
              </a:rPr>
              <a:t>On-Site, </a:t>
            </a:r>
            <a:r>
              <a:rPr lang="en-US" sz="4000" b="1" dirty="0" err="1">
                <a:solidFill>
                  <a:srgbClr val="92D050"/>
                </a:solidFill>
              </a:rPr>
              <a:t>Makuza</a:t>
            </a:r>
            <a:r>
              <a:rPr lang="en-US" sz="4000" b="1" dirty="0">
                <a:solidFill>
                  <a:srgbClr val="92D050"/>
                </a:solidFill>
              </a:rPr>
              <a:t> Peace Plaza 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5187799"/>
            <a:ext cx="39368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Duration: </a:t>
            </a:r>
            <a:r>
              <a:rPr lang="en-US" sz="4000" dirty="0">
                <a:solidFill>
                  <a:srgbClr val="92D050"/>
                </a:solidFill>
              </a:rPr>
              <a:t>8</a:t>
            </a:r>
            <a:r>
              <a:rPr lang="en-US" sz="4000" dirty="0" smtClean="0">
                <a:solidFill>
                  <a:srgbClr val="92D050"/>
                </a:solidFill>
              </a:rPr>
              <a:t> </a:t>
            </a:r>
            <a:r>
              <a:rPr lang="en-US" sz="4000" dirty="0">
                <a:solidFill>
                  <a:srgbClr val="92D050"/>
                </a:solidFill>
              </a:rPr>
              <a:t>weeks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841004" y="478765"/>
            <a:ext cx="5971027" cy="765749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24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6" name="Group 5"/>
          <p:cNvGrpSpPr/>
          <p:nvPr/>
        </p:nvGrpSpPr>
        <p:grpSpPr>
          <a:xfrm>
            <a:off x="742421" y="1225387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27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28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9" name="Group 8"/>
          <p:cNvGrpSpPr/>
          <p:nvPr/>
        </p:nvGrpSpPr>
        <p:grpSpPr>
          <a:xfrm>
            <a:off x="5172350" y="481145"/>
            <a:ext cx="8009976" cy="1488483"/>
            <a:chOff x="0" y="0"/>
            <a:chExt cx="2109623" cy="455698"/>
          </a:xfrm>
          <a:solidFill>
            <a:schemeClr val="tx1"/>
          </a:solidFill>
        </p:grpSpPr>
        <p:sp>
          <p:nvSpPr>
            <p:cNvPr id="30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31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33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34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5" name="TextBox 14"/>
          <p:cNvSpPr txBox="1"/>
          <p:nvPr/>
        </p:nvSpPr>
        <p:spPr>
          <a:xfrm>
            <a:off x="5562600" y="429573"/>
            <a:ext cx="9200557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800" b="1" dirty="0">
                <a:solidFill>
                  <a:srgbClr val="92D050"/>
                </a:solidFill>
              </a:rPr>
              <a:t>Module 3: Working with </a:t>
            </a:r>
            <a:endParaRPr lang="en-US" sz="4800" b="1" dirty="0" smtClean="0">
              <a:solidFill>
                <a:srgbClr val="92D050"/>
              </a:solidFill>
            </a:endParaRPr>
          </a:p>
          <a:p>
            <a:r>
              <a:rPr lang="en-US" sz="4800" b="1" dirty="0" smtClean="0">
                <a:solidFill>
                  <a:srgbClr val="92D050"/>
                </a:solidFill>
              </a:rPr>
              <a:t>Themes </a:t>
            </a:r>
            <a:r>
              <a:rPr lang="en-US" sz="4800" b="1" dirty="0">
                <a:solidFill>
                  <a:srgbClr val="92D050"/>
                </a:solidFill>
              </a:rPr>
              <a:t>and Plugins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43935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-19579" y="-11430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inter-regular"/>
              </a:rPr>
              <a:t>y.</a:t>
            </a: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2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1316312" y="2119727"/>
            <a:ext cx="1240656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/>
              <a:t>Choosing the Right Theme</a:t>
            </a:r>
            <a:endParaRPr lang="en-US" sz="3600" dirty="0"/>
          </a:p>
          <a:p>
            <a:r>
              <a:rPr lang="en-US" sz="3600" b="1" dirty="0"/>
              <a:t>Free vs. Premium Themes:</a:t>
            </a:r>
            <a:endParaRPr lang="en-US" sz="3600" dirty="0"/>
          </a:p>
          <a:p>
            <a:pPr lvl="1"/>
            <a:r>
              <a:rPr lang="en-US" sz="3600" b="1" dirty="0"/>
              <a:t>Free: </a:t>
            </a:r>
            <a:r>
              <a:rPr lang="en-US" sz="3600" dirty="0"/>
              <a:t>Limited features but good for beginners.</a:t>
            </a:r>
          </a:p>
          <a:p>
            <a:pPr lvl="1"/>
            <a:r>
              <a:rPr lang="en-US" sz="3600" b="1" dirty="0"/>
              <a:t>Premium: </a:t>
            </a:r>
            <a:r>
              <a:rPr lang="en-US" sz="3600" dirty="0"/>
              <a:t>More features, support, and customization options.</a:t>
            </a:r>
          </a:p>
          <a:p>
            <a:r>
              <a:rPr lang="en-US" sz="3600" b="1" dirty="0"/>
              <a:t>Popular Themes:</a:t>
            </a:r>
            <a:endParaRPr lang="en-US" sz="3600" dirty="0"/>
          </a:p>
          <a:p>
            <a:pPr lvl="1"/>
            <a:r>
              <a:rPr lang="en-US" sz="3600" dirty="0"/>
              <a:t>Astra, </a:t>
            </a:r>
            <a:r>
              <a:rPr lang="en-US" sz="3600" dirty="0" err="1"/>
              <a:t>OceanWP</a:t>
            </a:r>
            <a:r>
              <a:rPr lang="en-US" sz="3600" dirty="0"/>
              <a:t>, </a:t>
            </a:r>
            <a:r>
              <a:rPr lang="en-US" sz="3600" dirty="0" err="1"/>
              <a:t>Divi</a:t>
            </a:r>
            <a:r>
              <a:rPr lang="en-US" sz="3600" dirty="0"/>
              <a:t>, </a:t>
            </a:r>
            <a:r>
              <a:rPr lang="en-US" sz="3600" dirty="0" err="1"/>
              <a:t>Flatsome</a:t>
            </a:r>
            <a:endParaRPr lang="en-US" sz="3600" dirty="0"/>
          </a:p>
          <a:p>
            <a:r>
              <a:rPr lang="en-US" sz="3600" b="1" dirty="0"/>
              <a:t>Installing and Activating Themes:</a:t>
            </a:r>
            <a:endParaRPr lang="en-US" sz="3600" dirty="0"/>
          </a:p>
          <a:p>
            <a:pPr lvl="1"/>
            <a:r>
              <a:rPr lang="en-US" sz="3600" dirty="0"/>
              <a:t>Searching for themes in the WordPress repository</a:t>
            </a:r>
          </a:p>
          <a:p>
            <a:pPr lvl="1"/>
            <a:r>
              <a:rPr lang="en-US" sz="3600" dirty="0"/>
              <a:t>Uploading and installing themes manually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514350" y="2152553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05675" y="687305"/>
            <a:ext cx="8009976" cy="2043936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543721" y="904875"/>
            <a:ext cx="9200557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000" b="1" dirty="0">
                <a:solidFill>
                  <a:srgbClr val="92D050"/>
                </a:solidFill>
              </a:rPr>
              <a:t>Customizing Themes</a:t>
            </a:r>
            <a:endParaRPr lang="en-US" sz="60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154516" y="5069207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076964" y="2853137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154516" y="6682653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 rot="10800000" flipV="1">
            <a:off x="1219200" y="3264975"/>
            <a:ext cx="1516380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Using the WordPress Customizer: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Changing site identity (logo, site title)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Adjusting colors, fonts, and layouts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Adding custom CSS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Page Builders: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Using tools like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Elementor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Beaver Builder, or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WPBakery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drag-and-drop customization.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24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6" name="Group 5"/>
          <p:cNvGrpSpPr/>
          <p:nvPr/>
        </p:nvGrpSpPr>
        <p:grpSpPr>
          <a:xfrm>
            <a:off x="514350" y="2152553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27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28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30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31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33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34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TextBox 19"/>
          <p:cNvSpPr txBox="1"/>
          <p:nvPr/>
        </p:nvSpPr>
        <p:spPr>
          <a:xfrm>
            <a:off x="4543721" y="904875"/>
            <a:ext cx="9200557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4400" b="1" dirty="0">
                <a:solidFill>
                  <a:srgbClr val="92D050"/>
                </a:solidFill>
              </a:rPr>
              <a:t>Installing and Managing Plugins</a:t>
            </a:r>
            <a:endParaRPr lang="en-US" sz="44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38" name="TextBox 20"/>
          <p:cNvSpPr txBox="1"/>
          <p:nvPr/>
        </p:nvSpPr>
        <p:spPr>
          <a:xfrm>
            <a:off x="8154516" y="5069207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39" name="TextBox 21"/>
          <p:cNvSpPr txBox="1"/>
          <p:nvPr/>
        </p:nvSpPr>
        <p:spPr>
          <a:xfrm>
            <a:off x="8076964" y="2853137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40" name="TextBox 22"/>
          <p:cNvSpPr txBox="1"/>
          <p:nvPr/>
        </p:nvSpPr>
        <p:spPr>
          <a:xfrm>
            <a:off x="8154516" y="6682653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1371600" y="2309797"/>
            <a:ext cx="16916400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 are Plugins?: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Extend the functionality of WordPress (e.g., SEO, security, e-commerce).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Essential Plugins: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Yoast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SEO (SEO)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WooCommerce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(E-commerce)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Contact Form 7 (Forms)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Wordfence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(Security)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Installing Plugins: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Searching and installing from the WordPress repository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Uploading and installing third-party plugins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Managing Plugins: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Activating, deactivating, and deleting plugins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Updating plugins to ensure security and compatibility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505943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543721" y="904875"/>
            <a:ext cx="9200557" cy="112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607" dirty="0">
                <a:solidFill>
                  <a:srgbClr val="92D050"/>
                </a:solidFill>
                <a:latin typeface="Fredoka One Bold"/>
              </a:rPr>
              <a:t>OUTPUT DEVICES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46042" y="3205755"/>
            <a:ext cx="13795916" cy="120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 algn="ctr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It is any piece of computer  hardware that receives data from one source and converts it into another form.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246042" y="4511675"/>
            <a:ext cx="13795916" cy="120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 algn="ctr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It is also a computer equipment that convert information into a human-perceptible form.</a:t>
            </a:r>
          </a:p>
        </p:txBody>
      </p:sp>
      <p:grpSp>
        <p:nvGrpSpPr>
          <p:cNvPr id="22" name="Group 5"/>
          <p:cNvGrpSpPr/>
          <p:nvPr/>
        </p:nvGrpSpPr>
        <p:grpSpPr>
          <a:xfrm>
            <a:off x="1062038" y="1754393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23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24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26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27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11"/>
          <p:cNvGrpSpPr/>
          <p:nvPr/>
        </p:nvGrpSpPr>
        <p:grpSpPr>
          <a:xfrm>
            <a:off x="-609600" y="8801100"/>
            <a:ext cx="19974273" cy="1861295"/>
            <a:chOff x="0" y="0"/>
            <a:chExt cx="5260714" cy="490218"/>
          </a:xfrm>
        </p:grpSpPr>
        <p:sp>
          <p:nvSpPr>
            <p:cNvPr id="29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30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TextBox 19"/>
          <p:cNvSpPr txBox="1"/>
          <p:nvPr/>
        </p:nvSpPr>
        <p:spPr>
          <a:xfrm>
            <a:off x="4813306" y="219419"/>
            <a:ext cx="8538591" cy="238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4000" b="1" dirty="0">
                <a:solidFill>
                  <a:srgbClr val="92D050"/>
                </a:solidFill>
              </a:rPr>
              <a:t>Hands-On Practice: </a:t>
            </a:r>
            <a:endParaRPr lang="en-US" sz="4000" b="1" dirty="0" smtClean="0">
              <a:solidFill>
                <a:srgbClr val="92D050"/>
              </a:solidFill>
            </a:endParaRPr>
          </a:p>
          <a:p>
            <a:pPr algn="ctr">
              <a:lnSpc>
                <a:spcPts val="9250"/>
              </a:lnSpc>
            </a:pPr>
            <a:r>
              <a:rPr lang="en-US" sz="4000" b="1" dirty="0" smtClean="0">
                <a:solidFill>
                  <a:srgbClr val="92D050"/>
                </a:solidFill>
              </a:rPr>
              <a:t>Themes </a:t>
            </a:r>
            <a:r>
              <a:rPr lang="en-US" sz="4000" b="1" dirty="0">
                <a:solidFill>
                  <a:srgbClr val="92D050"/>
                </a:solidFill>
              </a:rPr>
              <a:t>and Plugins</a:t>
            </a:r>
            <a:endParaRPr lang="en-US" sz="40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34" name="TextBox 20"/>
          <p:cNvSpPr txBox="1"/>
          <p:nvPr/>
        </p:nvSpPr>
        <p:spPr>
          <a:xfrm>
            <a:off x="8154516" y="5069207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35" name="TextBox 21"/>
          <p:cNvSpPr txBox="1"/>
          <p:nvPr/>
        </p:nvSpPr>
        <p:spPr>
          <a:xfrm>
            <a:off x="8076964" y="2853137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36" name="TextBox 22"/>
          <p:cNvSpPr txBox="1"/>
          <p:nvPr/>
        </p:nvSpPr>
        <p:spPr>
          <a:xfrm>
            <a:off x="8154516" y="6682653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 rot="10800000" flipV="1">
            <a:off x="2994566" y="3216636"/>
            <a:ext cx="1119849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/>
              <a:t>Task:</a:t>
            </a:r>
            <a:r>
              <a:rPr lang="en-US" sz="6000" dirty="0"/>
              <a:t> Install a theme and a few essential plugins, and customize the theme using the WordPress Customizer.</a:t>
            </a:r>
            <a:endParaRPr kumimoji="0" lang="en-US" alt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505943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543721" y="904875"/>
            <a:ext cx="9200557" cy="112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607" dirty="0" smtClean="0">
                <a:solidFill>
                  <a:srgbClr val="92D050"/>
                </a:solidFill>
                <a:latin typeface="Fredoka One Bold"/>
              </a:rPr>
              <a:t>Monitor </a:t>
            </a:r>
            <a:endParaRPr lang="en-US" sz="6607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412875" y="2827619"/>
            <a:ext cx="6772399" cy="1568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8898" lvl="1" indent="-319449">
              <a:lnSpc>
                <a:spcPts val="4142"/>
              </a:lnSpc>
              <a:buFont typeface="Arial"/>
              <a:buChar char="•"/>
            </a:pPr>
            <a:r>
              <a:rPr lang="en-US" sz="3200" dirty="0">
                <a:latin typeface="Arial Black" panose="020B0A04020102020204" pitchFamily="34" charset="0"/>
              </a:rPr>
              <a:t>M</a:t>
            </a:r>
            <a:r>
              <a:rPr lang="en-US" sz="3200" dirty="0" smtClean="0">
                <a:latin typeface="Arial Black" panose="020B0A04020102020204" pitchFamily="34" charset="0"/>
              </a:rPr>
              <a:t>onitor</a:t>
            </a:r>
            <a:r>
              <a:rPr lang="en-US" sz="3200" dirty="0">
                <a:latin typeface="Arial Black" panose="020B0A04020102020204" pitchFamily="34" charset="0"/>
              </a:rPr>
              <a:t>, </a:t>
            </a:r>
            <a:r>
              <a:rPr lang="en-US" sz="3200" dirty="0"/>
              <a:t>or display, is an output device that shows visual information generated by a computer. </a:t>
            </a:r>
            <a:endParaRPr lang="en-US" sz="295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406412" y="4637592"/>
            <a:ext cx="7020492" cy="1639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2303" lvl="1" indent="-331151">
              <a:lnSpc>
                <a:spcPts val="4294"/>
              </a:lnSpc>
              <a:buFont typeface="Arial"/>
              <a:buChar char="•"/>
            </a:pPr>
            <a:r>
              <a:rPr lang="en-US" sz="3200" dirty="0"/>
              <a:t>It provides a visual interface for users to view applications, documents, videos, and more.</a:t>
            </a:r>
            <a:endParaRPr lang="en-US" sz="3067" dirty="0">
              <a:solidFill>
                <a:srgbClr val="000000"/>
              </a:solidFill>
              <a:latin typeface="Nunito Bold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69" y="2622699"/>
            <a:ext cx="6404247" cy="5327173"/>
          </a:xfrm>
          <a:prstGeom prst="rect">
            <a:avLst/>
          </a:prstGeom>
        </p:spPr>
      </p:pic>
      <p:grpSp>
        <p:nvGrpSpPr>
          <p:cNvPr id="26" name="Group 5"/>
          <p:cNvGrpSpPr/>
          <p:nvPr/>
        </p:nvGrpSpPr>
        <p:grpSpPr>
          <a:xfrm>
            <a:off x="1028700" y="1505943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27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28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30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31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33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34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5" name="TextBox 14"/>
          <p:cNvSpPr txBox="1"/>
          <p:nvPr/>
        </p:nvSpPr>
        <p:spPr>
          <a:xfrm>
            <a:off x="4543721" y="904875"/>
            <a:ext cx="9200557" cy="112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607" dirty="0">
                <a:solidFill>
                  <a:srgbClr val="92D050"/>
                </a:solidFill>
                <a:latin typeface="Fredoka One Bold"/>
              </a:rPr>
              <a:t>OUTPUT DEVICES </a:t>
            </a:r>
          </a:p>
        </p:txBody>
      </p:sp>
      <p:sp>
        <p:nvSpPr>
          <p:cNvPr id="36" name="TextBox 15"/>
          <p:cNvSpPr txBox="1"/>
          <p:nvPr/>
        </p:nvSpPr>
        <p:spPr>
          <a:xfrm>
            <a:off x="2246042" y="3205755"/>
            <a:ext cx="13795916" cy="120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 algn="ctr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It is any piece of computer  hardware that receives data from one source and converts it into another form.</a:t>
            </a:r>
          </a:p>
        </p:txBody>
      </p:sp>
      <p:sp>
        <p:nvSpPr>
          <p:cNvPr id="39" name="TextBox 18"/>
          <p:cNvSpPr txBox="1"/>
          <p:nvPr/>
        </p:nvSpPr>
        <p:spPr>
          <a:xfrm>
            <a:off x="2246042" y="4511675"/>
            <a:ext cx="13795916" cy="120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 algn="ctr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It is also a computer equipment that convert information into a human-perceptible form.</a:t>
            </a:r>
          </a:p>
        </p:txBody>
      </p:sp>
      <p:grpSp>
        <p:nvGrpSpPr>
          <p:cNvPr id="43" name="Group 5"/>
          <p:cNvGrpSpPr/>
          <p:nvPr/>
        </p:nvGrpSpPr>
        <p:grpSpPr>
          <a:xfrm>
            <a:off x="995363" y="1629333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44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45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6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47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48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9" name="Group 11"/>
          <p:cNvGrpSpPr/>
          <p:nvPr/>
        </p:nvGrpSpPr>
        <p:grpSpPr>
          <a:xfrm>
            <a:off x="-609600" y="8801100"/>
            <a:ext cx="19974273" cy="1861295"/>
            <a:chOff x="0" y="0"/>
            <a:chExt cx="5260714" cy="490218"/>
          </a:xfrm>
        </p:grpSpPr>
        <p:sp>
          <p:nvSpPr>
            <p:cNvPr id="50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51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4" name="TextBox 19"/>
          <p:cNvSpPr txBox="1"/>
          <p:nvPr/>
        </p:nvSpPr>
        <p:spPr>
          <a:xfrm>
            <a:off x="5371892" y="612236"/>
            <a:ext cx="9200557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</a:rPr>
              <a:t>Module 4: Customizing WordPress Sites</a:t>
            </a:r>
          </a:p>
        </p:txBody>
      </p:sp>
      <p:sp>
        <p:nvSpPr>
          <p:cNvPr id="55" name="TextBox 20"/>
          <p:cNvSpPr txBox="1"/>
          <p:nvPr/>
        </p:nvSpPr>
        <p:spPr>
          <a:xfrm>
            <a:off x="8154516" y="5069207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56" name="TextBox 21"/>
          <p:cNvSpPr txBox="1"/>
          <p:nvPr/>
        </p:nvSpPr>
        <p:spPr>
          <a:xfrm>
            <a:off x="8076964" y="2853137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57" name="TextBox 22"/>
          <p:cNvSpPr txBox="1"/>
          <p:nvPr/>
        </p:nvSpPr>
        <p:spPr>
          <a:xfrm>
            <a:off x="8154516" y="6682653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45895" y="2503837"/>
            <a:ext cx="115795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Creating and Managing Pages</a:t>
            </a:r>
            <a:endParaRPr lang="en-US" sz="3200" dirty="0"/>
          </a:p>
          <a:p>
            <a:r>
              <a:rPr lang="en-US" sz="3200" b="1" dirty="0"/>
              <a:t>Adding New Pages:</a:t>
            </a:r>
            <a:endParaRPr lang="en-US" sz="3200" dirty="0"/>
          </a:p>
          <a:p>
            <a:pPr lvl="1"/>
            <a:r>
              <a:rPr lang="en-US" sz="3200" dirty="0"/>
              <a:t>Using the block editor (Gutenberg)</a:t>
            </a:r>
          </a:p>
          <a:p>
            <a:pPr lvl="1"/>
            <a:r>
              <a:rPr lang="en-US" sz="3200" dirty="0"/>
              <a:t>Creating layouts with columns, images, and text blocks</a:t>
            </a:r>
          </a:p>
          <a:p>
            <a:r>
              <a:rPr lang="en-US" sz="3200" b="1" dirty="0"/>
              <a:t>Page Templates:</a:t>
            </a:r>
            <a:endParaRPr lang="en-US" sz="3200" dirty="0"/>
          </a:p>
          <a:p>
            <a:pPr lvl="1"/>
            <a:r>
              <a:rPr lang="en-US" sz="3200" dirty="0"/>
              <a:t>Understanding different page templates (full-width, no sidebar, etc.)</a:t>
            </a:r>
          </a:p>
          <a:p>
            <a:pPr lvl="1"/>
            <a:r>
              <a:rPr lang="en-US" sz="3200" dirty="0"/>
              <a:t>Customizing templates for specific needs</a:t>
            </a:r>
          </a:p>
          <a:p>
            <a:r>
              <a:rPr lang="en-US" sz="3200" b="1" dirty="0"/>
              <a:t>Menu Management:</a:t>
            </a:r>
            <a:endParaRPr lang="en-US" sz="3200" dirty="0"/>
          </a:p>
          <a:p>
            <a:pPr lvl="1"/>
            <a:r>
              <a:rPr lang="en-US" sz="3200" dirty="0"/>
              <a:t>Creating and organizing navigation menus</a:t>
            </a:r>
          </a:p>
          <a:p>
            <a:pPr lvl="1"/>
            <a:r>
              <a:rPr lang="en-US" sz="3200" dirty="0"/>
              <a:t>Adding pages, posts, and custom links to menus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699" y="1599684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543721" y="904875"/>
            <a:ext cx="9200557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4800" b="1" dirty="0">
                <a:solidFill>
                  <a:srgbClr val="92D050"/>
                </a:solidFill>
              </a:rPr>
              <a:t>Creating and Managing Posts</a:t>
            </a:r>
            <a:endParaRPr lang="en-US" sz="48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154516" y="6041779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 rot="10800000" flipV="1">
            <a:off x="1507890" y="2707895"/>
            <a:ext cx="142494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Difference Between Posts and Pages: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Posts are for blog entries, Pages are for static content.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Categories and Tags: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Organizing posts using categories and tags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Featured Images and Excerpts: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Adding visual appeal to posts with featured images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Writing summaries using excerpts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699" y="1599684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543721" y="904875"/>
            <a:ext cx="9200557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000" b="1" dirty="0">
                <a:solidFill>
                  <a:srgbClr val="92D050"/>
                </a:solidFill>
              </a:rPr>
              <a:t>Widgets and Sidebars</a:t>
            </a:r>
            <a:endParaRPr lang="en-US" sz="60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154516" y="6041779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 rot="10800000" flipV="1">
            <a:off x="2108206" y="2946857"/>
            <a:ext cx="153924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 are Widgets?: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Small blocks that add functionality to sidebars and footers.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Common Widgets: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Recent Posts, Categories, Search, Social Media Links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Customizing Sidebars: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Adding and arranging widgets in sidebars and footers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1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699" y="1599684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543721" y="904875"/>
            <a:ext cx="9200557" cy="1052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4400" b="1" dirty="0">
                <a:solidFill>
                  <a:srgbClr val="92D050"/>
                </a:solidFill>
              </a:rPr>
              <a:t>Hands-On Practice: Customization</a:t>
            </a:r>
            <a:endParaRPr lang="en-US" sz="44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154516" y="6041779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 rot="10800000" flipV="1">
            <a:off x="2133600" y="3451184"/>
            <a:ext cx="13335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/>
              <a:t>Task:</a:t>
            </a:r>
            <a:r>
              <a:rPr lang="en-US" sz="6000" dirty="0"/>
              <a:t> Create a homepage and blog page, customize the sidebar with widgets, and organize the navigation menu.</a:t>
            </a:r>
            <a:endParaRPr kumimoji="0" lang="en-US" alt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5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43138" y="-261155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699" y="1599684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717181" y="176448"/>
            <a:ext cx="9172278" cy="238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4000" b="1" dirty="0">
                <a:solidFill>
                  <a:srgbClr val="92D050"/>
                </a:solidFill>
              </a:rPr>
              <a:t>Module 5: SEO and Performance Optimization</a:t>
            </a:r>
            <a:endParaRPr lang="en-US" sz="40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154516" y="6041779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 rot="10800000" flipV="1">
            <a:off x="2098352" y="2386361"/>
            <a:ext cx="1333500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WordPress SEO Basics</a:t>
            </a:r>
            <a:endParaRPr lang="en-US" sz="3200" dirty="0"/>
          </a:p>
          <a:p>
            <a:r>
              <a:rPr lang="en-US" sz="3200" b="1" dirty="0"/>
              <a:t>Using </a:t>
            </a:r>
            <a:r>
              <a:rPr lang="en-US" sz="3200" b="1" dirty="0" err="1"/>
              <a:t>Yoast</a:t>
            </a:r>
            <a:r>
              <a:rPr lang="en-US" sz="3200" b="1" dirty="0"/>
              <a:t> SEO Plugin:</a:t>
            </a:r>
            <a:endParaRPr lang="en-US" sz="3200" dirty="0"/>
          </a:p>
          <a:p>
            <a:pPr lvl="1"/>
            <a:r>
              <a:rPr lang="en-US" sz="3200" dirty="0"/>
              <a:t>Setting up the plugin</a:t>
            </a:r>
          </a:p>
          <a:p>
            <a:pPr lvl="1"/>
            <a:r>
              <a:rPr lang="en-US" sz="3200" dirty="0"/>
              <a:t>Optimizing posts and pages for SEO</a:t>
            </a:r>
          </a:p>
          <a:p>
            <a:pPr lvl="1"/>
            <a:r>
              <a:rPr lang="en-US" sz="3200" dirty="0"/>
              <a:t>Configuring sitemaps and social media settings</a:t>
            </a:r>
          </a:p>
          <a:p>
            <a:r>
              <a:rPr lang="en-US" sz="3200" b="1" dirty="0"/>
              <a:t>Optimizing Content for Search Engines:</a:t>
            </a:r>
            <a:endParaRPr lang="en-US" sz="3200" dirty="0"/>
          </a:p>
          <a:p>
            <a:pPr lvl="1"/>
            <a:r>
              <a:rPr lang="en-US" sz="3200" dirty="0"/>
              <a:t>Keyword usage, meta descriptions, and alt text for images</a:t>
            </a:r>
          </a:p>
          <a:p>
            <a:pPr lvl="1"/>
            <a:r>
              <a:rPr lang="en-US" sz="3200" dirty="0"/>
              <a:t>Creating SEO-friendly URLs (permalinks)</a:t>
            </a:r>
          </a:p>
          <a:p>
            <a:r>
              <a:rPr lang="en-US" sz="3200" b="1" dirty="0"/>
              <a:t>Mobile Optimization:</a:t>
            </a:r>
            <a:endParaRPr lang="en-US" sz="3200" dirty="0"/>
          </a:p>
          <a:p>
            <a:pPr lvl="1"/>
            <a:r>
              <a:rPr lang="en-US" sz="3200" dirty="0"/>
              <a:t>Ensuring the site is responsive and mobile-friendly</a:t>
            </a:r>
          </a:p>
          <a:p>
            <a:pPr lvl="1"/>
            <a:r>
              <a:rPr lang="en-US" sz="3200" dirty="0"/>
              <a:t>Testing site performance on different devices</a:t>
            </a:r>
          </a:p>
        </p:txBody>
      </p:sp>
    </p:spTree>
    <p:extLst>
      <p:ext uri="{BB962C8B-B14F-4D97-AF65-F5344CB8AC3E}">
        <p14:creationId xmlns:p14="http://schemas.microsoft.com/office/powerpoint/2010/main" val="118692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699" y="1599684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543721" y="904875"/>
            <a:ext cx="9200557" cy="1052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4800" b="1" dirty="0">
                <a:solidFill>
                  <a:srgbClr val="92D050"/>
                </a:solidFill>
              </a:rPr>
              <a:t>Performance Optimization</a:t>
            </a:r>
            <a:endParaRPr lang="en-US" sz="48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154516" y="6041779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 rot="10800000" flipV="1">
            <a:off x="1452563" y="2604054"/>
            <a:ext cx="153162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Importance of Site Speed: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Faster sites rank better and improve user experience.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Tools for Performance Optimization: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Caching plugins (e.g., W3 Total Cache, WP Super Cache)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Image optimization (e.g.,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Smush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ShortPixel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Database optimization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Using a CDN (Content Delivery Network):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Speeding up site delivery by using networks like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Cloudflare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8113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505943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543721" y="904875"/>
            <a:ext cx="9200557" cy="1091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000" b="1" dirty="0">
                <a:solidFill>
                  <a:srgbClr val="92D050"/>
                </a:solidFill>
              </a:rPr>
              <a:t>Course Overview</a:t>
            </a:r>
            <a:endParaRPr lang="en-US" sz="60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24400" y="2562196"/>
            <a:ext cx="92581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Objective:</a:t>
            </a:r>
            <a:r>
              <a:rPr lang="en-US" sz="2800" dirty="0"/>
              <a:t> Equip students with the skills needed to create, customize, and manage websites using WordPress.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19600" y="3548247"/>
            <a:ext cx="10210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Key Topics Covered</a:t>
            </a:r>
            <a:r>
              <a:rPr lang="en-US" sz="4000" b="1" dirty="0" smtClean="0"/>
              <a:t>:</a:t>
            </a:r>
          </a:p>
          <a:p>
            <a:r>
              <a:rPr lang="en-US" sz="4000" dirty="0" smtClean="0"/>
              <a:t>1. Introduction </a:t>
            </a:r>
            <a:r>
              <a:rPr lang="en-US" sz="4000" dirty="0"/>
              <a:t>to WordPress</a:t>
            </a:r>
          </a:p>
          <a:p>
            <a:r>
              <a:rPr lang="en-US" sz="4000" dirty="0" smtClean="0"/>
              <a:t>2. Installing </a:t>
            </a:r>
            <a:r>
              <a:rPr lang="en-US" sz="4000" dirty="0"/>
              <a:t>and Setting Up WordPress</a:t>
            </a:r>
          </a:p>
          <a:p>
            <a:r>
              <a:rPr lang="en-US" sz="4000" dirty="0" smtClean="0"/>
              <a:t>3. Working </a:t>
            </a:r>
            <a:r>
              <a:rPr lang="en-US" sz="4000" dirty="0"/>
              <a:t>with Themes and Plugins</a:t>
            </a:r>
          </a:p>
          <a:p>
            <a:r>
              <a:rPr lang="en-US" sz="4000" dirty="0" smtClean="0"/>
              <a:t>4. Customizing </a:t>
            </a:r>
            <a:r>
              <a:rPr lang="en-US" sz="4000" dirty="0"/>
              <a:t>WordPress Sites</a:t>
            </a:r>
          </a:p>
          <a:p>
            <a:r>
              <a:rPr lang="en-US" sz="4000" dirty="0" smtClean="0"/>
              <a:t>5. Managing </a:t>
            </a:r>
            <a:r>
              <a:rPr lang="en-US" sz="4000" dirty="0"/>
              <a:t>Content</a:t>
            </a:r>
          </a:p>
          <a:p>
            <a:r>
              <a:rPr lang="en-US" sz="4000" dirty="0" smtClean="0"/>
              <a:t>6. SEO </a:t>
            </a:r>
            <a:r>
              <a:rPr lang="en-US" sz="4000" dirty="0"/>
              <a:t>and Performance Optimization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699" y="1599684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543721" y="904875"/>
            <a:ext cx="9200557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000" b="1" dirty="0">
                <a:solidFill>
                  <a:srgbClr val="92D050"/>
                </a:solidFill>
              </a:rPr>
              <a:t>Security Best Practices</a:t>
            </a:r>
            <a:endParaRPr lang="en-US" sz="60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154516" y="6041779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 rot="10800000" flipV="1">
            <a:off x="1681162" y="2761796"/>
            <a:ext cx="14859001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Securing WordPress Sites: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Using strong passwords and two-factor authentication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Regular backups with plugins like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UpdraftPlus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Keeping WordPress, themes, and plugins up-to-date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Protecting Against Malware: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Installing security plugins (e.g.,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Wordfence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Sucuri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Scanning the site for vulnerabilities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9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95808" y="-261155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699" y="1599684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590913" y="185833"/>
            <a:ext cx="9200557" cy="2231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4400" b="1" dirty="0">
                <a:solidFill>
                  <a:srgbClr val="92D050"/>
                </a:solidFill>
              </a:rPr>
              <a:t>Hands-On Practice: SEO and Performance</a:t>
            </a:r>
            <a:endParaRPr lang="en-US" sz="44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154516" y="6041779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 rot="10800000" flipV="1">
            <a:off x="2133600" y="3451183"/>
            <a:ext cx="13335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/>
              <a:t>Task:</a:t>
            </a:r>
            <a:r>
              <a:rPr lang="en-US" sz="6000" dirty="0"/>
              <a:t> Set up </a:t>
            </a:r>
            <a:r>
              <a:rPr lang="en-US" sz="6000" dirty="0" err="1"/>
              <a:t>Yoast</a:t>
            </a:r>
            <a:r>
              <a:rPr lang="en-US" sz="6000" dirty="0"/>
              <a:t> SEO, configure performance settings, and optimize your WordPress site for speed and security.</a:t>
            </a:r>
            <a:endParaRPr kumimoji="0" lang="en-US" alt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3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699" y="1599684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543721" y="904875"/>
            <a:ext cx="9200557" cy="120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9600" b="1" dirty="0">
                <a:solidFill>
                  <a:srgbClr val="92D050"/>
                </a:solidFill>
              </a:rPr>
              <a:t>Final Project</a:t>
            </a:r>
            <a:endParaRPr lang="en-US" sz="96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154516" y="6041779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 rot="10800000" flipV="1">
            <a:off x="1758062" y="2332392"/>
            <a:ext cx="1477733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/>
              <a:t>Project </a:t>
            </a:r>
            <a:r>
              <a:rPr lang="en-US" sz="3600" b="1" dirty="0" smtClean="0"/>
              <a:t>Overview:</a:t>
            </a:r>
            <a:endParaRPr lang="en-US" sz="3600" dirty="0"/>
          </a:p>
          <a:p>
            <a:r>
              <a:rPr lang="en-US" sz="3600" b="1" dirty="0"/>
              <a:t>Objective:</a:t>
            </a:r>
            <a:r>
              <a:rPr lang="en-US" sz="3600" dirty="0"/>
              <a:t> Create a fully functional WordPress website that demonstrates the skills learned in the course.</a:t>
            </a:r>
          </a:p>
          <a:p>
            <a:r>
              <a:rPr lang="en-US" sz="3600" b="1" dirty="0"/>
              <a:t>Components:</a:t>
            </a:r>
            <a:endParaRPr lang="en-US" sz="3600" dirty="0"/>
          </a:p>
          <a:p>
            <a:pPr lvl="1"/>
            <a:r>
              <a:rPr lang="en-US" sz="3600" dirty="0" smtClean="0"/>
              <a:t>1. Install </a:t>
            </a:r>
            <a:r>
              <a:rPr lang="en-US" sz="3600" dirty="0"/>
              <a:t>and set up WordPress on a hosting account.</a:t>
            </a:r>
          </a:p>
          <a:p>
            <a:pPr lvl="1"/>
            <a:r>
              <a:rPr lang="en-US" sz="3600" dirty="0" smtClean="0"/>
              <a:t>2. Choose </a:t>
            </a:r>
            <a:r>
              <a:rPr lang="en-US" sz="3600" dirty="0"/>
              <a:t>and customize a theme.</a:t>
            </a:r>
          </a:p>
          <a:p>
            <a:pPr lvl="1"/>
            <a:r>
              <a:rPr lang="en-US" sz="3600" dirty="0" smtClean="0"/>
              <a:t>3. Create </a:t>
            </a:r>
            <a:r>
              <a:rPr lang="en-US" sz="3600" dirty="0"/>
              <a:t>pages, posts, and menus.</a:t>
            </a:r>
          </a:p>
          <a:p>
            <a:pPr lvl="1"/>
            <a:r>
              <a:rPr lang="en-US" sz="3600" dirty="0" smtClean="0"/>
              <a:t>4. Install </a:t>
            </a:r>
            <a:r>
              <a:rPr lang="en-US" sz="3600" dirty="0"/>
              <a:t>and configure essential plugins.</a:t>
            </a:r>
          </a:p>
          <a:p>
            <a:pPr lvl="1"/>
            <a:r>
              <a:rPr lang="en-US" sz="3600" dirty="0" smtClean="0"/>
              <a:t>5. Optimize </a:t>
            </a:r>
            <a:r>
              <a:rPr lang="en-US" sz="3600" dirty="0"/>
              <a:t>the site for SEO and performance.</a:t>
            </a:r>
          </a:p>
          <a:p>
            <a:pPr lvl="1"/>
            <a:r>
              <a:rPr lang="en-US" sz="3600" dirty="0" smtClean="0"/>
              <a:t>6. Implement </a:t>
            </a:r>
            <a:r>
              <a:rPr lang="en-US" sz="3600" dirty="0"/>
              <a:t>security best practices.</a:t>
            </a:r>
          </a:p>
        </p:txBody>
      </p:sp>
    </p:spTree>
    <p:extLst>
      <p:ext uri="{BB962C8B-B14F-4D97-AF65-F5344CB8AC3E}">
        <p14:creationId xmlns:p14="http://schemas.microsoft.com/office/powerpoint/2010/main" val="92926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95400" y="800100"/>
            <a:ext cx="20507325" cy="10287000"/>
            <a:chOff x="0" y="0"/>
            <a:chExt cx="27343100" cy="13716000"/>
          </a:xfrm>
          <a:solidFill>
            <a:srgbClr val="92D05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-576611" y="8353252"/>
            <a:ext cx="19974273" cy="1420979"/>
            <a:chOff x="0" y="0"/>
            <a:chExt cx="5260714" cy="3742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60714" cy="374250"/>
            </a:xfrm>
            <a:custGeom>
              <a:avLst/>
              <a:gdLst/>
              <a:ahLst/>
              <a:cxnLst/>
              <a:rect l="l" t="t" r="r" b="b"/>
              <a:pathLst>
                <a:path w="5260714" h="374250">
                  <a:moveTo>
                    <a:pt x="0" y="0"/>
                  </a:moveTo>
                  <a:lnTo>
                    <a:pt x="5260714" y="0"/>
                  </a:lnTo>
                  <a:lnTo>
                    <a:pt x="5260714" y="374250"/>
                  </a:lnTo>
                  <a:lnTo>
                    <a:pt x="0" y="374250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260714" cy="412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21" y="3882944"/>
            <a:ext cx="11983758" cy="394820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1000" y="1799290"/>
            <a:ext cx="1684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Thank you for being part of this session! With the power of WordPress, you're now ready to create and manage dynamic websites with ease. Happy building!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8709798"/>
            <a:ext cx="72265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Website : www.tsindamedia.com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12196035" y="8637468"/>
            <a:ext cx="4867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Tel : +250 798 873 226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14400" y="127966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361282"/>
            <a:ext cx="16230600" cy="6671312"/>
            <a:chOff x="0" y="-38100"/>
            <a:chExt cx="4274726" cy="17570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543721" y="904875"/>
            <a:ext cx="9200557" cy="1091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000" b="1" dirty="0">
                <a:solidFill>
                  <a:srgbClr val="92D050"/>
                </a:solidFill>
              </a:rPr>
              <a:t>Why Learn WordPress?</a:t>
            </a:r>
            <a:endParaRPr lang="en-US" sz="60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402477" y="3300167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 rot="10800000" flipV="1">
            <a:off x="1506682" y="2078143"/>
            <a:ext cx="1548202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Importance: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Powers over 40% of all websites globally.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Versatile platform suitable for blogs, e-commerce, portfolios, and more.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Career Opportunities: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WordPress Developer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Web Designer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Content Manager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Digital Marketer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88881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505943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679962" y="195600"/>
            <a:ext cx="9200557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4800" b="1" dirty="0">
                <a:solidFill>
                  <a:srgbClr val="92D050"/>
                </a:solidFill>
              </a:rPr>
              <a:t>Module 1: Introduction to WordPress</a:t>
            </a:r>
            <a:endParaRPr lang="en-US" sz="48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362703" y="3044297"/>
            <a:ext cx="8009976" cy="592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402477" y="5157542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2580868"/>
            <a:ext cx="1445583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What is WordPress?</a:t>
            </a:r>
            <a:endParaRPr lang="en-US" sz="4000" dirty="0"/>
          </a:p>
          <a:p>
            <a:r>
              <a:rPr lang="en-US" sz="3200" b="1" dirty="0"/>
              <a:t>Definition:</a:t>
            </a:r>
            <a:r>
              <a:rPr lang="en-US" sz="3200" dirty="0"/>
              <a:t> WordPress is a content management system (CMS) that allows users to create and manage websites without needing extensive coding knowledge.</a:t>
            </a:r>
          </a:p>
          <a:p>
            <a:r>
              <a:rPr lang="en-US" sz="4000" b="1" dirty="0"/>
              <a:t>Types of WordPress:</a:t>
            </a:r>
            <a:endParaRPr lang="en-US" sz="4000" dirty="0"/>
          </a:p>
          <a:p>
            <a:pPr lvl="1"/>
            <a:r>
              <a:rPr lang="en-US" sz="3200" dirty="0"/>
              <a:t>WordPress.com: Hosted version with limited customization.</a:t>
            </a:r>
          </a:p>
          <a:p>
            <a:pPr lvl="1"/>
            <a:r>
              <a:rPr lang="en-US" sz="3200" dirty="0"/>
              <a:t>WordPress.org: Self-hosted version offering full control and customization.</a:t>
            </a:r>
          </a:p>
          <a:p>
            <a:r>
              <a:rPr lang="en-US" sz="4000" b="1" dirty="0"/>
              <a:t>Benefits of WordPress:</a:t>
            </a:r>
            <a:endParaRPr lang="en-US" sz="4000" dirty="0"/>
          </a:p>
          <a:p>
            <a:pPr lvl="1"/>
            <a:r>
              <a:rPr lang="en-US" sz="3200" dirty="0" smtClean="0"/>
              <a:t>1.User-friendly </a:t>
            </a:r>
            <a:r>
              <a:rPr lang="en-US" sz="3200" dirty="0"/>
              <a:t>interface</a:t>
            </a:r>
          </a:p>
          <a:p>
            <a:pPr lvl="1"/>
            <a:r>
              <a:rPr lang="en-US" sz="3200" dirty="0" smtClean="0"/>
              <a:t>2. Extensive </a:t>
            </a:r>
            <a:r>
              <a:rPr lang="en-US" sz="3200" dirty="0"/>
              <a:t>plugin ecosystem</a:t>
            </a:r>
          </a:p>
          <a:p>
            <a:pPr lvl="1"/>
            <a:r>
              <a:rPr lang="en-US" sz="3200" dirty="0" smtClean="0"/>
              <a:t>3. Highly </a:t>
            </a:r>
            <a:r>
              <a:rPr lang="en-US" sz="3200" dirty="0"/>
              <a:t>customizable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062038" y="1714500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05675" y="703467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510384" y="340471"/>
            <a:ext cx="9200557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5400" b="1" dirty="0">
                <a:solidFill>
                  <a:srgbClr val="92D050"/>
                </a:solidFill>
              </a:rPr>
              <a:t>Understanding WordPress Dashboard</a:t>
            </a:r>
            <a:endParaRPr lang="en-US" sz="54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3086100"/>
            <a:ext cx="1181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44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1743508" y="2578357"/>
            <a:ext cx="1689561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Overview of the Dashboard: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Navigation Menu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Posts and Pages Management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Media Library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Settings and Tools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Customization Options: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Personalizing the dashboard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Adding shortcuts and widgets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82823" y="1742910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594805" y="570875"/>
            <a:ext cx="9200557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</a:rPr>
              <a:t>Hands-On Practice: WordPress Dashboard</a:t>
            </a:r>
            <a:endParaRPr lang="en-US" sz="6000" b="1" dirty="0" smtClean="0">
              <a:solidFill>
                <a:srgbClr val="92D05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232460" y="2935531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232460" y="5161258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 rot="10800000" flipV="1">
            <a:off x="2328993" y="3263822"/>
            <a:ext cx="1348740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/>
              <a:t>Task:</a:t>
            </a:r>
            <a:r>
              <a:rPr lang="en-US" sz="6000" dirty="0"/>
              <a:t> Explore the WordPress dashboard, customize the interface, and familiarize yourself with the key sections.</a:t>
            </a:r>
            <a:endParaRPr kumimoji="0" lang="en-US" alt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/>
          <p:cNvGrpSpPr/>
          <p:nvPr/>
        </p:nvGrpSpPr>
        <p:grpSpPr>
          <a:xfrm>
            <a:off x="-1109663" y="623693"/>
            <a:ext cx="20507325" cy="10287000"/>
            <a:chOff x="0" y="0"/>
            <a:chExt cx="27343100" cy="13716000"/>
          </a:xfrm>
        </p:grpSpPr>
        <p:sp>
          <p:nvSpPr>
            <p:cNvPr id="2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5" name="Group 5"/>
          <p:cNvGrpSpPr/>
          <p:nvPr/>
        </p:nvGrpSpPr>
        <p:grpSpPr>
          <a:xfrm>
            <a:off x="1082823" y="1742910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2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</p:spPr>
        </p:sp>
        <p:sp>
          <p:nvSpPr>
            <p:cNvPr id="2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2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3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3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3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6" name="TextBox 19"/>
          <p:cNvSpPr txBox="1"/>
          <p:nvPr/>
        </p:nvSpPr>
        <p:spPr>
          <a:xfrm>
            <a:off x="5455260" y="739075"/>
            <a:ext cx="9200557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</a:rPr>
              <a:t>Module 2: Installing and Setting </a:t>
            </a:r>
            <a:endParaRPr lang="en-US" sz="4400" b="1" dirty="0" smtClean="0">
              <a:solidFill>
                <a:srgbClr val="92D050"/>
              </a:solidFill>
            </a:endParaRPr>
          </a:p>
          <a:p>
            <a:r>
              <a:rPr lang="en-US" sz="4400" b="1" dirty="0" smtClean="0">
                <a:solidFill>
                  <a:srgbClr val="92D050"/>
                </a:solidFill>
              </a:rPr>
              <a:t>Up </a:t>
            </a:r>
            <a:r>
              <a:rPr lang="en-US" sz="4400" b="1" dirty="0">
                <a:solidFill>
                  <a:srgbClr val="92D050"/>
                </a:solidFill>
              </a:rPr>
              <a:t>WordPress</a:t>
            </a:r>
          </a:p>
        </p:txBody>
      </p:sp>
      <p:sp>
        <p:nvSpPr>
          <p:cNvPr id="37" name="TextBox 20"/>
          <p:cNvSpPr txBox="1"/>
          <p:nvPr/>
        </p:nvSpPr>
        <p:spPr>
          <a:xfrm>
            <a:off x="8232460" y="2935531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38" name="TextBox 21"/>
          <p:cNvSpPr txBox="1"/>
          <p:nvPr/>
        </p:nvSpPr>
        <p:spPr>
          <a:xfrm>
            <a:off x="8232460" y="5161258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2024195" y="2417534"/>
            <a:ext cx="12659331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Setting Up WordPress Locally vs. Online</a:t>
            </a:r>
            <a:endParaRPr lang="en-US" sz="4000" dirty="0"/>
          </a:p>
          <a:p>
            <a:r>
              <a:rPr lang="en-US" sz="4000" b="1" dirty="0"/>
              <a:t>Local Installation:</a:t>
            </a:r>
            <a:r>
              <a:rPr lang="en-US" sz="4000" dirty="0"/>
              <a:t> Using tools like XAMPP or WAMP for local development.</a:t>
            </a:r>
          </a:p>
          <a:p>
            <a:r>
              <a:rPr lang="en-US" sz="4000" b="1" dirty="0"/>
              <a:t>Web Hosting:</a:t>
            </a:r>
            <a:r>
              <a:rPr lang="en-US" sz="4000" dirty="0"/>
              <a:t> Choosing a hosting provider, setting up a domain, and installing WordPress.</a:t>
            </a:r>
          </a:p>
          <a:p>
            <a:r>
              <a:rPr lang="en-US" sz="4000" b="1" dirty="0"/>
              <a:t>Pros and Cons:</a:t>
            </a:r>
            <a:endParaRPr lang="en-US" sz="4000" dirty="0"/>
          </a:p>
          <a:p>
            <a:pPr lvl="1"/>
            <a:r>
              <a:rPr lang="en-US" sz="4000" b="1" dirty="0"/>
              <a:t>Local: </a:t>
            </a:r>
            <a:r>
              <a:rPr lang="en-US" sz="4000" dirty="0"/>
              <a:t>No internet required, good for testing.</a:t>
            </a:r>
          </a:p>
          <a:p>
            <a:pPr lvl="1"/>
            <a:r>
              <a:rPr lang="en-US" sz="4000" b="1" dirty="0"/>
              <a:t>Online: </a:t>
            </a:r>
            <a:r>
              <a:rPr lang="en-US" sz="4000" dirty="0"/>
              <a:t>Real-world environment, accessible from anywhere.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24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6" name="Group 5"/>
          <p:cNvGrpSpPr/>
          <p:nvPr/>
        </p:nvGrpSpPr>
        <p:grpSpPr>
          <a:xfrm>
            <a:off x="1082823" y="1742910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27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</p:spPr>
        </p:sp>
        <p:sp>
          <p:nvSpPr>
            <p:cNvPr id="28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30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31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33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34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TextBox 19"/>
          <p:cNvSpPr txBox="1"/>
          <p:nvPr/>
        </p:nvSpPr>
        <p:spPr>
          <a:xfrm>
            <a:off x="5235080" y="677016"/>
            <a:ext cx="9200557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</a:rPr>
              <a:t>Installing WordPress on </a:t>
            </a:r>
            <a:endParaRPr lang="en-US" sz="6000" b="1" dirty="0" smtClean="0">
              <a:solidFill>
                <a:srgbClr val="92D050"/>
              </a:solidFill>
            </a:endParaRPr>
          </a:p>
          <a:p>
            <a:r>
              <a:rPr lang="en-US" sz="6000" b="1" dirty="0" smtClean="0">
                <a:solidFill>
                  <a:srgbClr val="92D050"/>
                </a:solidFill>
              </a:rPr>
              <a:t>a </a:t>
            </a:r>
            <a:r>
              <a:rPr lang="en-US" sz="6000" b="1" dirty="0">
                <a:solidFill>
                  <a:srgbClr val="92D050"/>
                </a:solidFill>
              </a:rPr>
              <a:t>Web Host</a:t>
            </a:r>
            <a:endParaRPr lang="en-US" sz="6000" b="1" dirty="0" smtClean="0">
              <a:solidFill>
                <a:srgbClr val="92D050"/>
              </a:solidFill>
            </a:endParaRPr>
          </a:p>
        </p:txBody>
      </p:sp>
      <p:sp>
        <p:nvSpPr>
          <p:cNvPr id="38" name="TextBox 20"/>
          <p:cNvSpPr txBox="1"/>
          <p:nvPr/>
        </p:nvSpPr>
        <p:spPr>
          <a:xfrm>
            <a:off x="8232460" y="2935531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39" name="TextBox 21"/>
          <p:cNvSpPr txBox="1"/>
          <p:nvPr/>
        </p:nvSpPr>
        <p:spPr>
          <a:xfrm>
            <a:off x="8232460" y="5161258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66619" y="5712107"/>
            <a:ext cx="136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1933498" y="2613196"/>
            <a:ext cx="142494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One-Click Install: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Using hosting providers like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Bluehost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SiteGround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etc.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Manual Installation: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Downloading WordPress, uploading via FTP, and setting up a database.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Configuring Basic Settings: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Site title and tagline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Permalinks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General, reading, and discussion settings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24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6" name="Group 5"/>
          <p:cNvGrpSpPr/>
          <p:nvPr/>
        </p:nvGrpSpPr>
        <p:grpSpPr>
          <a:xfrm>
            <a:off x="1082823" y="1742910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27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</p:spPr>
        </p:sp>
        <p:sp>
          <p:nvSpPr>
            <p:cNvPr id="28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30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31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33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34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TextBox 19"/>
          <p:cNvSpPr txBox="1"/>
          <p:nvPr/>
        </p:nvSpPr>
        <p:spPr>
          <a:xfrm>
            <a:off x="5385842" y="674919"/>
            <a:ext cx="9200557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</a:rPr>
              <a:t>Hands-On Practice: WordPress Installation</a:t>
            </a:r>
            <a:endParaRPr lang="en-US" sz="6000" b="1" dirty="0" smtClean="0">
              <a:solidFill>
                <a:srgbClr val="92D050"/>
              </a:solidFill>
            </a:endParaRPr>
          </a:p>
        </p:txBody>
      </p:sp>
      <p:sp>
        <p:nvSpPr>
          <p:cNvPr id="38" name="TextBox 20"/>
          <p:cNvSpPr txBox="1"/>
          <p:nvPr/>
        </p:nvSpPr>
        <p:spPr>
          <a:xfrm>
            <a:off x="8232460" y="2935531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39" name="TextBox 21"/>
          <p:cNvSpPr txBox="1"/>
          <p:nvPr/>
        </p:nvSpPr>
        <p:spPr>
          <a:xfrm>
            <a:off x="8232460" y="5161258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53805" y="2762326"/>
            <a:ext cx="140886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/>
              <a:t>Task:</a:t>
            </a:r>
            <a:r>
              <a:rPr lang="en-US" sz="6000" dirty="0"/>
              <a:t> Install WordPress on your local machine or hosting account and configure the basic settings.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1229</Words>
  <Application>Microsoft Office PowerPoint</Application>
  <PresentationFormat>Custom</PresentationFormat>
  <Paragraphs>181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Fredoka One Bold</vt:lpstr>
      <vt:lpstr>inter-regular</vt:lpstr>
      <vt:lpstr>Arial</vt:lpstr>
      <vt:lpstr>Wingdings</vt:lpstr>
      <vt:lpstr>Calibri</vt:lpstr>
      <vt:lpstr>Arial Black</vt:lpstr>
      <vt:lpstr>Nunito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[Original size] Gray white simple modern Thesis Defense Presentation</dc:title>
  <dc:creator>TECH</dc:creator>
  <cp:lastModifiedBy>Tsinda Media Ltd</cp:lastModifiedBy>
  <cp:revision>74</cp:revision>
  <dcterms:created xsi:type="dcterms:W3CDTF">2006-08-16T00:00:00Z</dcterms:created>
  <dcterms:modified xsi:type="dcterms:W3CDTF">2024-09-06T12:43:31Z</dcterms:modified>
  <dc:identifier>DAF7Dz01jj0</dc:identifier>
</cp:coreProperties>
</file>